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詹哲瑜" initials="詹哲瑜" lastIdx="1" clrIdx="0">
    <p:extLst>
      <p:ext uri="{19B8F6BF-5375-455C-9EA6-DF929625EA0E}">
        <p15:presenceInfo xmlns:p15="http://schemas.microsoft.com/office/powerpoint/2012/main" userId="詹哲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6T16:09:55.566" idx="1">
    <p:pos x="3313" y="274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654BD6-0861-41EA-ACEF-C080E3E5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5C60A186-1633-47C2-86CB-E65B83AC42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6B5C4A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6C02E6-CE0D-4EAB-8CD8-D0E47EE04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467" y="3251199"/>
            <a:ext cx="5706533" cy="194792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GitHub</a:t>
            </a:r>
            <a:r>
              <a:rPr lang="zh-TW" altLang="en-US" sz="4000" dirty="0"/>
              <a:t>基礎操作教學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6F8A80-973F-4666-A9A9-EE875EAD7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3467" y="5196177"/>
            <a:ext cx="5706534" cy="417223"/>
          </a:xfrm>
        </p:spPr>
        <p:txBody>
          <a:bodyPr>
            <a:norm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 詹哲瑜</a:t>
            </a:r>
          </a:p>
        </p:txBody>
      </p:sp>
    </p:spTree>
    <p:extLst>
      <p:ext uri="{BB962C8B-B14F-4D97-AF65-F5344CB8AC3E}">
        <p14:creationId xmlns:p14="http://schemas.microsoft.com/office/powerpoint/2010/main" val="245840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8F29D-197D-462A-85FE-52DAFEF8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將本地的版本更新到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上面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E559D5-0EEC-4D5D-9A2F-1684746F6487}"/>
              </a:ext>
            </a:extLst>
          </p:cNvPr>
          <p:cNvSpPr txBox="1"/>
          <p:nvPr/>
        </p:nvSpPr>
        <p:spPr>
          <a:xfrm>
            <a:off x="187831" y="2102177"/>
            <a:ext cx="391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先來看看現在</a:t>
            </a:r>
            <a:r>
              <a:rPr lang="en-US" altLang="zh-TW" dirty="0"/>
              <a:t>GitHub</a:t>
            </a:r>
            <a:r>
              <a:rPr lang="zh-TW" altLang="en-US" dirty="0"/>
              <a:t>上面的狀況吧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FE64C7-BF52-4B97-A65C-2DD480583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4" t="47955" r="17654" b="9047"/>
          <a:stretch/>
        </p:blipFill>
        <p:spPr>
          <a:xfrm>
            <a:off x="187831" y="2697753"/>
            <a:ext cx="5835897" cy="22890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D37322B-5202-4729-AC61-C4D52119DC3C}"/>
              </a:ext>
            </a:extLst>
          </p:cNvPr>
          <p:cNvSpPr txBox="1"/>
          <p:nvPr/>
        </p:nvSpPr>
        <p:spPr>
          <a:xfrm>
            <a:off x="6230412" y="207389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git push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D77D19-0F5D-424A-A35D-8D7DD62DC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82434" r="48213"/>
          <a:stretch/>
        </p:blipFill>
        <p:spPr>
          <a:xfrm>
            <a:off x="6230412" y="2556351"/>
            <a:ext cx="5906311" cy="171567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2AB251A-7453-4137-968B-FF8D04456A60}"/>
              </a:ext>
            </a:extLst>
          </p:cNvPr>
          <p:cNvSpPr txBox="1"/>
          <p:nvPr/>
        </p:nvSpPr>
        <p:spPr>
          <a:xfrm>
            <a:off x="187830" y="5213024"/>
            <a:ext cx="391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再來看看現在</a:t>
            </a:r>
            <a:r>
              <a:rPr lang="en-US" altLang="zh-TW" dirty="0"/>
              <a:t>GitHub</a:t>
            </a:r>
            <a:r>
              <a:rPr lang="zh-TW" altLang="en-US" dirty="0"/>
              <a:t>上面的狀況吧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BF981C-036C-4C4B-887E-F391CB95C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8370" r="17500" b="5442"/>
          <a:stretch/>
        </p:blipFill>
        <p:spPr>
          <a:xfrm>
            <a:off x="6230412" y="4385152"/>
            <a:ext cx="5591894" cy="218813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1389563-1186-49E1-8389-384D81D82F79}"/>
              </a:ext>
            </a:extLst>
          </p:cNvPr>
          <p:cNvCxnSpPr>
            <a:stCxn id="10" idx="3"/>
          </p:cNvCxnSpPr>
          <p:nvPr/>
        </p:nvCxnSpPr>
        <p:spPr>
          <a:xfrm>
            <a:off x="4100659" y="5397690"/>
            <a:ext cx="1995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28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FA1B97-98F1-4B4E-816D-27FA0E062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F16949-8DEB-4DAC-9D9B-F77173F9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5" y="484633"/>
            <a:ext cx="5111929" cy="28754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6307E7-F294-4CB5-AD69-041A5FF0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00" y="484633"/>
            <a:ext cx="4152289" cy="287546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B2BF06-97B5-459D-A2C0-49B160F57B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9A3B48-8E56-4881-9474-7138CB4B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4320"/>
            <a:ext cx="10572000" cy="12757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好麻煩阿</a:t>
            </a:r>
            <a:r>
              <a:rPr lang="en-US" altLang="zh-TW" sz="5400" dirty="0"/>
              <a:t>! ! ! ! </a:t>
            </a:r>
            <a:r>
              <a:rPr lang="zh-TW" altLang="en-US" sz="5400" dirty="0"/>
              <a:t>有沒有更快的方法</a:t>
            </a:r>
          </a:p>
        </p:txBody>
      </p:sp>
    </p:spTree>
    <p:extLst>
      <p:ext uri="{BB962C8B-B14F-4D97-AF65-F5344CB8AC3E}">
        <p14:creationId xmlns:p14="http://schemas.microsoft.com/office/powerpoint/2010/main" val="87105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CF272-ADA0-4762-9D81-07DD64CF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 桌面板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D67959-2450-456E-B573-94A4C78F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" y="1877804"/>
            <a:ext cx="7043644" cy="48826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85248C8-6911-427C-A616-1EAE2D275179}"/>
              </a:ext>
            </a:extLst>
          </p:cNvPr>
          <p:cNvSpPr/>
          <p:nvPr/>
        </p:nvSpPr>
        <p:spPr>
          <a:xfrm>
            <a:off x="125253" y="2072081"/>
            <a:ext cx="5084310" cy="394282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B9C009-FE3E-4114-9141-1166E4728F1D}"/>
              </a:ext>
            </a:extLst>
          </p:cNvPr>
          <p:cNvSpPr/>
          <p:nvPr/>
        </p:nvSpPr>
        <p:spPr>
          <a:xfrm>
            <a:off x="125253" y="2466363"/>
            <a:ext cx="1795826" cy="280192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C78A85-C2E3-4A8C-9BCE-E7D7345F713C}"/>
              </a:ext>
            </a:extLst>
          </p:cNvPr>
          <p:cNvSpPr/>
          <p:nvPr/>
        </p:nvSpPr>
        <p:spPr>
          <a:xfrm>
            <a:off x="125253" y="5268286"/>
            <a:ext cx="1795826" cy="149217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FE706CA-35E5-4881-833D-B41EA2EF800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209563" y="2269222"/>
            <a:ext cx="31458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AC2EE7A-DBEE-48E0-8EE5-A4A30350647A}"/>
              </a:ext>
            </a:extLst>
          </p:cNvPr>
          <p:cNvCxnSpPr>
            <a:stCxn id="6" idx="3"/>
          </p:cNvCxnSpPr>
          <p:nvPr/>
        </p:nvCxnSpPr>
        <p:spPr>
          <a:xfrm flipV="1">
            <a:off x="1921079" y="3858936"/>
            <a:ext cx="6350466" cy="838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859D3C-1F8E-428E-A737-ABA3B627419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21079" y="6014375"/>
            <a:ext cx="635046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3877BF-B2B1-489B-8F5A-323A3347F906}"/>
              </a:ext>
            </a:extLst>
          </p:cNvPr>
          <p:cNvSpPr txBox="1"/>
          <p:nvPr/>
        </p:nvSpPr>
        <p:spPr>
          <a:xfrm>
            <a:off x="8644440" y="2279276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你哪個儲存庫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哪條分支上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同步按鈕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B42238FB-A0CB-40AD-9C20-B50DA90314B1}"/>
              </a:ext>
            </a:extLst>
          </p:cNvPr>
          <p:cNvSpPr/>
          <p:nvPr/>
        </p:nvSpPr>
        <p:spPr>
          <a:xfrm>
            <a:off x="1115736" y="2269222"/>
            <a:ext cx="125835" cy="96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8411BCA2-0A2E-4213-A0F2-7CE1C0281534}"/>
              </a:ext>
            </a:extLst>
          </p:cNvPr>
          <p:cNvSpPr/>
          <p:nvPr/>
        </p:nvSpPr>
        <p:spPr>
          <a:xfrm>
            <a:off x="8518605" y="2418126"/>
            <a:ext cx="125835" cy="96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0AC919D-9167-44F8-8B53-BF0FF5C26ED7}"/>
              </a:ext>
            </a:extLst>
          </p:cNvPr>
          <p:cNvSpPr/>
          <p:nvPr/>
        </p:nvSpPr>
        <p:spPr>
          <a:xfrm>
            <a:off x="2936147" y="2269222"/>
            <a:ext cx="125835" cy="9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30FEE30-8F5F-4149-9636-9A66B854E163}"/>
              </a:ext>
            </a:extLst>
          </p:cNvPr>
          <p:cNvSpPr/>
          <p:nvPr/>
        </p:nvSpPr>
        <p:spPr>
          <a:xfrm>
            <a:off x="8518604" y="2969703"/>
            <a:ext cx="125835" cy="9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9BC402-EB9C-47F8-B398-AAF5E80D896A}"/>
              </a:ext>
            </a:extLst>
          </p:cNvPr>
          <p:cNvSpPr/>
          <p:nvPr/>
        </p:nvSpPr>
        <p:spPr>
          <a:xfrm>
            <a:off x="4882393" y="2269222"/>
            <a:ext cx="125835" cy="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401EA1-A0F5-4EBB-A5C2-3A88663A4F7E}"/>
              </a:ext>
            </a:extLst>
          </p:cNvPr>
          <p:cNvSpPr/>
          <p:nvPr/>
        </p:nvSpPr>
        <p:spPr>
          <a:xfrm>
            <a:off x="8518603" y="3522247"/>
            <a:ext cx="125835" cy="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9E083D-8714-49D9-96C2-A856C0F367D5}"/>
              </a:ext>
            </a:extLst>
          </p:cNvPr>
          <p:cNvSpPr txBox="1"/>
          <p:nvPr/>
        </p:nvSpPr>
        <p:spPr>
          <a:xfrm>
            <a:off x="7788838" y="4065055"/>
            <a:ext cx="4041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Changes</a:t>
            </a:r>
            <a:r>
              <a:rPr lang="zh-TW" altLang="en-US" dirty="0"/>
              <a:t> 檔案有更改過會顯示在這裡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History </a:t>
            </a:r>
            <a:r>
              <a:rPr lang="zh-TW" altLang="en-US" dirty="0"/>
              <a:t>歷史紀錄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E816F96-EF59-4D80-8675-DC2610275355}"/>
              </a:ext>
            </a:extLst>
          </p:cNvPr>
          <p:cNvSpPr txBox="1"/>
          <p:nvPr/>
        </p:nvSpPr>
        <p:spPr>
          <a:xfrm>
            <a:off x="7788838" y="62193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版本命名及內容</a:t>
            </a:r>
          </a:p>
        </p:txBody>
      </p:sp>
    </p:spTree>
    <p:extLst>
      <p:ext uri="{BB962C8B-B14F-4D97-AF65-F5344CB8AC3E}">
        <p14:creationId xmlns:p14="http://schemas.microsoft.com/office/powerpoint/2010/main" val="9316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3BAD2-5DC2-45F6-9A5F-E3DD1637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 外掛程式 </a:t>
            </a:r>
            <a:r>
              <a:rPr lang="en-US" altLang="zh-TW" dirty="0">
                <a:solidFill>
                  <a:schemeClr val="bg1"/>
                </a:solidFill>
              </a:rPr>
              <a:t>-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VScode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C9E47A-2ECC-4E24-BDD9-8F9BFA31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1" y="2137842"/>
            <a:ext cx="7891269" cy="44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5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BCF72B-6B77-4E86-A1EF-319934B0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249" y="2413000"/>
            <a:ext cx="536655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71F282-AFED-4062-9B6D-A2C67083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還原版本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DE16B7-7BB3-4EE0-936C-36E05129192B}"/>
              </a:ext>
            </a:extLst>
          </p:cNvPr>
          <p:cNvSpPr txBox="1"/>
          <p:nvPr/>
        </p:nvSpPr>
        <p:spPr>
          <a:xfrm>
            <a:off x="88814" y="1861922"/>
            <a:ext cx="5317435" cy="2536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zh-TW" altLang="en-US" sz="1600" dirty="0"/>
              <a:t>你可以使用 </a:t>
            </a:r>
            <a:r>
              <a:rPr lang="en-US" altLang="zh-TW" sz="1600" dirty="0"/>
              <a:t>git reset --hard </a:t>
            </a:r>
            <a:r>
              <a:rPr lang="en-US" altLang="zh-TW" sz="1600" dirty="0">
                <a:solidFill>
                  <a:srgbClr val="00B050"/>
                </a:solidFill>
              </a:rPr>
              <a:t>HEAD~1</a:t>
            </a:r>
            <a:r>
              <a:rPr lang="en-US" altLang="zh-TW" sz="1600" dirty="0"/>
              <a:t> </a:t>
            </a:r>
            <a:r>
              <a:rPr lang="zh-TW" altLang="en-US" sz="1600" dirty="0"/>
              <a:t>回到上一個版本 </a:t>
            </a:r>
            <a:r>
              <a:rPr lang="en-US" altLang="zh-TW" sz="1600" dirty="0"/>
              <a:t>: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altLang="zh-TW" sz="1600" dirty="0"/>
              <a:t>	</a:t>
            </a:r>
            <a:r>
              <a:rPr lang="en-US" altLang="zh-TW" sz="1600" dirty="0" err="1">
                <a:solidFill>
                  <a:srgbClr val="00B050"/>
                </a:solidFill>
              </a:rPr>
              <a:t>HEAD~n</a:t>
            </a:r>
            <a:r>
              <a:rPr lang="en-US" altLang="zh-TW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/>
              <a:t>:</a:t>
            </a:r>
            <a:r>
              <a:rPr lang="zh-TW" altLang="en-US" sz="1600" dirty="0"/>
              <a:t>上</a:t>
            </a:r>
            <a:r>
              <a:rPr lang="en-US" altLang="zh-TW" sz="1600" dirty="0">
                <a:solidFill>
                  <a:srgbClr val="00B050"/>
                </a:solidFill>
              </a:rPr>
              <a:t>n</a:t>
            </a:r>
            <a:r>
              <a:rPr lang="zh-TW" altLang="en-US" sz="1600" dirty="0"/>
              <a:t>個版本</a:t>
            </a:r>
            <a:endParaRPr lang="en-US" altLang="zh-TW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zh-TW" altLang="en-US" sz="1600" dirty="0"/>
              <a:t>或者是用</a:t>
            </a:r>
            <a:r>
              <a:rPr lang="en-US" altLang="zh-TW" sz="1600" dirty="0"/>
              <a:t>GUI</a:t>
            </a:r>
            <a:r>
              <a:rPr lang="zh-TW" altLang="en-US" sz="1600" dirty="0"/>
              <a:t>版本的方式 </a:t>
            </a:r>
            <a:r>
              <a:rPr lang="en-US" altLang="zh-TW" sz="1600" dirty="0"/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B82940-B92E-4480-BBAB-1813331045E4}"/>
              </a:ext>
            </a:extLst>
          </p:cNvPr>
          <p:cNvSpPr txBox="1"/>
          <p:nvPr/>
        </p:nvSpPr>
        <p:spPr>
          <a:xfrm>
            <a:off x="369116" y="3842158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選擇你要還原的版本 右鍵他 選擇 還原這個版本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217A7EB-2710-4A28-BFEC-9CEF3DA1DF18}"/>
              </a:ext>
            </a:extLst>
          </p:cNvPr>
          <p:cNvCxnSpPr>
            <a:stCxn id="10" idx="3"/>
          </p:cNvCxnSpPr>
          <p:nvPr/>
        </p:nvCxnSpPr>
        <p:spPr>
          <a:xfrm flipV="1">
            <a:off x="5362791" y="3405930"/>
            <a:ext cx="526281" cy="620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9B4BC7-3634-4E1B-9713-6DFC31686581}"/>
              </a:ext>
            </a:extLst>
          </p:cNvPr>
          <p:cNvSpPr txBox="1"/>
          <p:nvPr/>
        </p:nvSpPr>
        <p:spPr>
          <a:xfrm>
            <a:off x="369116" y="439860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這邊可以看到你這個版本變更了什麼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A69612-094A-41C2-BB4B-107ADDB18E19}"/>
              </a:ext>
            </a:extLst>
          </p:cNvPr>
          <p:cNvCxnSpPr>
            <a:cxnSpLocks/>
          </p:cNvCxnSpPr>
          <p:nvPr/>
        </p:nvCxnSpPr>
        <p:spPr>
          <a:xfrm flipV="1">
            <a:off x="4247101" y="3531765"/>
            <a:ext cx="4813009" cy="108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11EAEC-4445-4782-B195-67EECD52D02B}"/>
              </a:ext>
            </a:extLst>
          </p:cNvPr>
          <p:cNvSpPr txBox="1"/>
          <p:nvPr/>
        </p:nvSpPr>
        <p:spPr>
          <a:xfrm>
            <a:off x="197594" y="5206873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順帶一提 用指令要看更動可以用 </a:t>
            </a:r>
            <a:r>
              <a:rPr lang="en-US" altLang="zh-TW" dirty="0">
                <a:solidFill>
                  <a:srgbClr val="FF0000"/>
                </a:solidFill>
              </a:rPr>
              <a:t>git log</a:t>
            </a:r>
            <a:r>
              <a:rPr lang="zh-TW" altLang="en-US" dirty="0"/>
              <a:t>這個指令</a:t>
            </a:r>
          </a:p>
        </p:txBody>
      </p:sp>
    </p:spTree>
    <p:extLst>
      <p:ext uri="{BB962C8B-B14F-4D97-AF65-F5344CB8AC3E}">
        <p14:creationId xmlns:p14="http://schemas.microsoft.com/office/powerpoint/2010/main" val="5126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71F282-AFED-4062-9B6D-A2C67083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分支創建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DE16B7-7BB3-4EE0-936C-36E05129192B}"/>
              </a:ext>
            </a:extLst>
          </p:cNvPr>
          <p:cNvSpPr txBox="1"/>
          <p:nvPr/>
        </p:nvSpPr>
        <p:spPr>
          <a:xfrm>
            <a:off x="88814" y="1861922"/>
            <a:ext cx="5317435" cy="2536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zh-TW" altLang="en-US" sz="1600" dirty="0"/>
              <a:t>你可以使用 </a:t>
            </a:r>
            <a:r>
              <a:rPr lang="en-US" altLang="zh-TW" sz="1600" dirty="0"/>
              <a:t>git branch bug1</a:t>
            </a:r>
            <a:r>
              <a:rPr lang="zh-TW" altLang="en-US" sz="1600" dirty="0"/>
              <a:t>創建分支 </a:t>
            </a:r>
            <a:r>
              <a:rPr lang="en-US" altLang="zh-TW" sz="1600" dirty="0"/>
              <a:t>: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altLang="zh-TW" sz="1600" dirty="0"/>
              <a:t>	bug1</a:t>
            </a:r>
            <a:r>
              <a:rPr lang="en-US" altLang="zh-TW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/>
              <a:t>:</a:t>
            </a:r>
            <a:r>
              <a:rPr lang="zh-TW" altLang="en-US" sz="1600" dirty="0"/>
              <a:t>分支名稱</a:t>
            </a:r>
            <a:endParaRPr lang="en-US" altLang="zh-TW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zh-TW" altLang="en-US" sz="1600" dirty="0"/>
              <a:t>或者是用</a:t>
            </a:r>
            <a:r>
              <a:rPr lang="en-US" altLang="zh-TW" sz="1600" dirty="0"/>
              <a:t>GUI</a:t>
            </a:r>
            <a:r>
              <a:rPr lang="zh-TW" altLang="en-US" sz="1600" dirty="0"/>
              <a:t>版本的方式 </a:t>
            </a:r>
            <a:r>
              <a:rPr lang="en-US" altLang="zh-TW" sz="1600" dirty="0"/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B82940-B92E-4480-BBAB-1813331045E4}"/>
              </a:ext>
            </a:extLst>
          </p:cNvPr>
          <p:cNvSpPr txBox="1"/>
          <p:nvPr/>
        </p:nvSpPr>
        <p:spPr>
          <a:xfrm>
            <a:off x="369116" y="3842158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點選 </a:t>
            </a:r>
            <a:r>
              <a:rPr lang="en-US" altLang="zh-TW" dirty="0"/>
              <a:t>Current branch</a:t>
            </a:r>
            <a:r>
              <a:rPr lang="zh-TW" altLang="en-US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9B4BC7-3634-4E1B-9713-6DFC31686581}"/>
              </a:ext>
            </a:extLst>
          </p:cNvPr>
          <p:cNvSpPr txBox="1"/>
          <p:nvPr/>
        </p:nvSpPr>
        <p:spPr>
          <a:xfrm>
            <a:off x="369116" y="4398609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輸入分支名稱 然後按 </a:t>
            </a:r>
            <a:r>
              <a:rPr lang="en-US" altLang="zh-TW" dirty="0"/>
              <a:t>New branch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11EAEC-4445-4782-B195-67EECD52D02B}"/>
              </a:ext>
            </a:extLst>
          </p:cNvPr>
          <p:cNvSpPr txBox="1"/>
          <p:nvPr/>
        </p:nvSpPr>
        <p:spPr>
          <a:xfrm>
            <a:off x="261572" y="5184576"/>
            <a:ext cx="514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指令要看現有分支可以用 </a:t>
            </a:r>
            <a:r>
              <a:rPr lang="en-US" altLang="zh-TW" dirty="0">
                <a:solidFill>
                  <a:srgbClr val="FF0000"/>
                </a:solidFill>
              </a:rPr>
              <a:t>git branch</a:t>
            </a:r>
            <a:r>
              <a:rPr lang="zh-TW" altLang="en-US" dirty="0"/>
              <a:t>這個指令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CD4AAC-72A1-48DA-9AD6-A97CBFF4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24" y="2501183"/>
            <a:ext cx="5180956" cy="3594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A69612-094A-41C2-BB4B-107ADDB18E19}"/>
              </a:ext>
            </a:extLst>
          </p:cNvPr>
          <p:cNvCxnSpPr>
            <a:cxnSpLocks/>
          </p:cNvCxnSpPr>
          <p:nvPr/>
        </p:nvCxnSpPr>
        <p:spPr>
          <a:xfrm flipV="1">
            <a:off x="4247101" y="3254928"/>
            <a:ext cx="3160378" cy="1360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217A7EB-2710-4A28-BFEC-9CEF3DA1DF1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858900" y="2810644"/>
            <a:ext cx="4447911" cy="1216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6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AC43B-83FA-48C9-8213-6B67951A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分支的隱憂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i3.read01.com/SIG=249lemu/3049673435676249764a.jpg">
            <a:extLst>
              <a:ext uri="{FF2B5EF4-FFF2-40B4-BE49-F238E27FC236}">
                <a16:creationId xmlns:a16="http://schemas.microsoft.com/office/drawing/2014/main" id="{C856E92C-882C-4031-9D89-FE2F0D1A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2261502"/>
            <a:ext cx="5172764" cy="14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2.read01.com/SIG=2m1nr0j/30496734356768597461.jpg">
            <a:extLst>
              <a:ext uri="{FF2B5EF4-FFF2-40B4-BE49-F238E27FC236}">
                <a16:creationId xmlns:a16="http://schemas.microsoft.com/office/drawing/2014/main" id="{128C9F3F-F05B-4407-AC1E-935EF6E08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4214192"/>
            <a:ext cx="4821897" cy="21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D344EA5-6DE8-4854-ADCD-89E85410EC58}"/>
              </a:ext>
            </a:extLst>
          </p:cNvPr>
          <p:cNvSpPr/>
          <p:nvPr/>
        </p:nvSpPr>
        <p:spPr>
          <a:xfrm>
            <a:off x="5640198" y="226150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erriweather"/>
              </a:rPr>
              <a:t>主要分支</a:t>
            </a:r>
            <a:endParaRPr lang="en-US" altLang="zh-TW" dirty="0">
              <a:latin typeface="Merriweather"/>
            </a:endParaRPr>
          </a:p>
          <a:p>
            <a:endParaRPr lang="zh-TW" altLang="en-US" dirty="0">
              <a:latin typeface="Merriweath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Merriweather"/>
              </a:rPr>
              <a:t>master </a:t>
            </a:r>
            <a:r>
              <a:rPr lang="zh-TW" altLang="en-US" dirty="0">
                <a:latin typeface="Merriweather"/>
              </a:rPr>
              <a:t>主程式</a:t>
            </a:r>
            <a:r>
              <a:rPr lang="en-US" altLang="zh-TW" dirty="0">
                <a:latin typeface="Merriweather"/>
              </a:rPr>
              <a:t>(</a:t>
            </a:r>
            <a:r>
              <a:rPr lang="zh-TW" altLang="en-US" dirty="0">
                <a:latin typeface="Merriweather"/>
              </a:rPr>
              <a:t>除非重大 </a:t>
            </a:r>
            <a:r>
              <a:rPr lang="en-US" altLang="zh-TW" dirty="0">
                <a:latin typeface="Merriweather"/>
              </a:rPr>
              <a:t>bug</a:t>
            </a:r>
            <a:r>
              <a:rPr lang="zh-TW" altLang="en-US" dirty="0">
                <a:latin typeface="Merriweather"/>
              </a:rPr>
              <a:t>，則會分出 </a:t>
            </a:r>
            <a:r>
              <a:rPr lang="en-US" altLang="zh-TW" dirty="0">
                <a:latin typeface="Merriweather"/>
              </a:rPr>
              <a:t>hotfix </a:t>
            </a:r>
            <a:r>
              <a:rPr lang="zh-TW" altLang="en-US" dirty="0">
                <a:latin typeface="Merriweather"/>
              </a:rPr>
              <a:t>分支</a:t>
            </a:r>
            <a:r>
              <a:rPr lang="en-US" altLang="zh-TW" dirty="0">
                <a:latin typeface="Merriweather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 dirty="0">
              <a:latin typeface="Merriweath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Merriweather"/>
              </a:rPr>
              <a:t>develop </a:t>
            </a:r>
            <a:r>
              <a:rPr lang="zh-TW" altLang="en-US" dirty="0">
                <a:latin typeface="Merriweather"/>
              </a:rPr>
              <a:t>開發分支</a:t>
            </a:r>
            <a:r>
              <a:rPr lang="en-US" altLang="zh-TW" dirty="0">
                <a:latin typeface="Merriweather"/>
              </a:rPr>
              <a:t>(</a:t>
            </a:r>
            <a:r>
              <a:rPr lang="zh-TW" altLang="en-US" dirty="0">
                <a:latin typeface="Merriweather"/>
              </a:rPr>
              <a:t>用來在另外分支出 </a:t>
            </a:r>
            <a:r>
              <a:rPr lang="en-US" altLang="zh-TW" dirty="0">
                <a:latin typeface="Merriweather"/>
              </a:rPr>
              <a:t>Release, feature)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 dirty="0">
              <a:latin typeface="Merriweather"/>
            </a:endParaRPr>
          </a:p>
          <a:p>
            <a:r>
              <a:rPr lang="zh-TW" altLang="en-US" dirty="0">
                <a:latin typeface="Merriweather"/>
              </a:rPr>
              <a:t>次要分支</a:t>
            </a:r>
            <a:endParaRPr lang="en-US" altLang="zh-TW" dirty="0">
              <a:latin typeface="Merriweather"/>
            </a:endParaRPr>
          </a:p>
          <a:p>
            <a:endParaRPr lang="zh-TW" altLang="en-US" dirty="0">
              <a:latin typeface="Merriweath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Merriweather"/>
              </a:rPr>
              <a:t>Hotfixes(</a:t>
            </a:r>
            <a:r>
              <a:rPr lang="zh-TW" altLang="en-US" dirty="0">
                <a:latin typeface="Merriweather"/>
              </a:rPr>
              <a:t>由 </a:t>
            </a:r>
            <a:r>
              <a:rPr lang="en-US" altLang="zh-TW" dirty="0">
                <a:latin typeface="Merriweather"/>
              </a:rPr>
              <a:t>master </a:t>
            </a:r>
            <a:r>
              <a:rPr lang="zh-TW" altLang="en-US" dirty="0">
                <a:latin typeface="Merriweather"/>
              </a:rPr>
              <a:t>直接分支，馬上修正 </a:t>
            </a:r>
            <a:r>
              <a:rPr lang="en-US" altLang="zh-TW" dirty="0">
                <a:latin typeface="Merriweather"/>
              </a:rPr>
              <a:t>bug)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 dirty="0">
              <a:latin typeface="Merriweath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Merriweather"/>
              </a:rPr>
              <a:t>Feature(</a:t>
            </a:r>
            <a:r>
              <a:rPr lang="zh-TW" altLang="en-US" dirty="0">
                <a:latin typeface="Merriweather"/>
              </a:rPr>
              <a:t>由 </a:t>
            </a:r>
            <a:r>
              <a:rPr lang="en-US" altLang="zh-TW" dirty="0">
                <a:latin typeface="Merriweather"/>
              </a:rPr>
              <a:t>develop </a:t>
            </a:r>
            <a:r>
              <a:rPr lang="zh-TW" altLang="en-US" dirty="0">
                <a:latin typeface="Merriweather"/>
              </a:rPr>
              <a:t>直接分支，開發新功能</a:t>
            </a:r>
            <a:r>
              <a:rPr lang="en-US" altLang="zh-TW" dirty="0">
                <a:latin typeface="Merriweather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 dirty="0">
              <a:latin typeface="Merriweath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Merriweather"/>
              </a:rPr>
              <a:t>Release(</a:t>
            </a:r>
            <a:r>
              <a:rPr lang="zh-TW" altLang="en-US" dirty="0">
                <a:latin typeface="Merriweather"/>
              </a:rPr>
              <a:t>由 </a:t>
            </a:r>
            <a:r>
              <a:rPr lang="en-US" altLang="zh-TW" dirty="0">
                <a:latin typeface="Merriweather"/>
              </a:rPr>
              <a:t>develop </a:t>
            </a:r>
            <a:r>
              <a:rPr lang="zh-TW" altLang="en-US" dirty="0">
                <a:latin typeface="Merriweather"/>
              </a:rPr>
              <a:t>直接分支，開發</a:t>
            </a:r>
            <a:r>
              <a:rPr lang="zh-TW" altLang="en-US" dirty="0">
                <a:solidFill>
                  <a:srgbClr val="1A1A1A"/>
                </a:solidFill>
                <a:latin typeface="Merriweather"/>
              </a:rPr>
              <a:t>下一版 </a:t>
            </a:r>
            <a:r>
              <a:rPr lang="en-US" altLang="zh-TW" dirty="0">
                <a:solidFill>
                  <a:srgbClr val="1A1A1A"/>
                </a:solidFill>
                <a:latin typeface="Merriweather"/>
              </a:rPr>
              <a:t>Release)</a:t>
            </a:r>
            <a:endParaRPr lang="en-US" altLang="zh-TW" b="0" i="0" dirty="0">
              <a:solidFill>
                <a:srgbClr val="1A1A1A"/>
              </a:solidFill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80087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153F-41A7-4774-8F68-3D88B301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8" y="455577"/>
            <a:ext cx="10571998" cy="97045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問題 與 討論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1037D2D-A86D-4133-AEA0-200968679C9E}"/>
              </a:ext>
            </a:extLst>
          </p:cNvPr>
          <p:cNvSpPr txBox="1">
            <a:spLocks/>
          </p:cNvSpPr>
          <p:nvPr/>
        </p:nvSpPr>
        <p:spPr>
          <a:xfrm>
            <a:off x="173834" y="3737071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dirty="0">
                <a:solidFill>
                  <a:schemeClr val="tx1"/>
                </a:solidFill>
              </a:rPr>
              <a:t>謝謝大家 收看</a:t>
            </a:r>
          </a:p>
        </p:txBody>
      </p:sp>
    </p:spTree>
    <p:extLst>
      <p:ext uri="{BB962C8B-B14F-4D97-AF65-F5344CB8AC3E}">
        <p14:creationId xmlns:p14="http://schemas.microsoft.com/office/powerpoint/2010/main" val="29577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CD81D2C-F59D-4094-8F6A-FC3905C3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947607"/>
            <a:ext cx="4389427" cy="49627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54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操作環境簡介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AD9ECD-C760-4FCE-827A-FEDA25E4E6A2}"/>
              </a:ext>
            </a:extLst>
          </p:cNvPr>
          <p:cNvSpPr txBox="1"/>
          <p:nvPr/>
        </p:nvSpPr>
        <p:spPr>
          <a:xfrm>
            <a:off x="6777831" y="1659284"/>
            <a:ext cx="5040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00B0F0"/>
                </a:solidFill>
              </a:rPr>
              <a:t>Gits</a:t>
            </a:r>
            <a:r>
              <a:rPr lang="zh-TW" altLang="en-US" sz="3200" dirty="0">
                <a:solidFill>
                  <a:srgbClr val="00B0F0"/>
                </a:solidFill>
              </a:rPr>
              <a:t>版本</a:t>
            </a:r>
            <a:r>
              <a:rPr lang="en-US" altLang="zh-TW" sz="3200" dirty="0">
                <a:solidFill>
                  <a:srgbClr val="00B0F0"/>
                </a:solidFill>
              </a:rPr>
              <a:t>:  </a:t>
            </a:r>
          </a:p>
          <a:p>
            <a:r>
              <a:rPr lang="de-DE" altLang="zh-TW" sz="3200" dirty="0"/>
              <a:t>	git version 		2.17.0.windows.1</a:t>
            </a:r>
            <a:endParaRPr lang="en-US" altLang="zh-TW" sz="3200" dirty="0"/>
          </a:p>
          <a:p>
            <a:r>
              <a:rPr lang="zh-TW" altLang="en-US" sz="3200" dirty="0">
                <a:solidFill>
                  <a:srgbClr val="00B0F0"/>
                </a:solidFill>
              </a:rPr>
              <a:t>作業軟體</a:t>
            </a:r>
            <a:r>
              <a:rPr lang="en-US" altLang="zh-TW" sz="3200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TW" sz="3200" dirty="0"/>
              <a:t>	windows10</a:t>
            </a:r>
          </a:p>
          <a:p>
            <a:r>
              <a:rPr lang="zh-TW" altLang="en-US" sz="3200" dirty="0">
                <a:solidFill>
                  <a:srgbClr val="00B0F0"/>
                </a:solidFill>
              </a:rPr>
              <a:t>使用軟體</a:t>
            </a:r>
            <a:r>
              <a:rPr lang="en-US" altLang="zh-TW" sz="3200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TW" sz="3200" dirty="0"/>
              <a:t>  1.  </a:t>
            </a:r>
            <a:r>
              <a:rPr lang="en-US" altLang="zh-TW" sz="3200" dirty="0" err="1"/>
              <a:t>VScode</a:t>
            </a:r>
            <a:endParaRPr lang="en-US" altLang="zh-TW" sz="3200" dirty="0"/>
          </a:p>
          <a:p>
            <a:r>
              <a:rPr lang="zh-TW" altLang="en-US" sz="3200" dirty="0"/>
              <a:t>  </a:t>
            </a:r>
            <a:r>
              <a:rPr lang="en-US" altLang="zh-TW" sz="3200" dirty="0"/>
              <a:t>2.</a:t>
            </a:r>
            <a:r>
              <a:rPr lang="zh-TW" altLang="en-US" sz="3200" dirty="0"/>
              <a:t>  </a:t>
            </a:r>
            <a:r>
              <a:rPr lang="en-US" altLang="zh-TW" sz="3200" dirty="0"/>
              <a:t>Windows </a:t>
            </a:r>
            <a:r>
              <a:rPr lang="en-US" altLang="zh-TW" sz="3200" dirty="0" err="1"/>
              <a:t>Powershell</a:t>
            </a:r>
            <a:endParaRPr lang="en-US" altLang="zh-TW" sz="3200" dirty="0"/>
          </a:p>
          <a:p>
            <a:r>
              <a:rPr lang="zh-TW" altLang="en-US" sz="3200" dirty="0"/>
              <a:t>  </a:t>
            </a:r>
            <a:r>
              <a:rPr lang="en-US" altLang="zh-TW" sz="3200" dirty="0"/>
              <a:t>3.</a:t>
            </a:r>
            <a:r>
              <a:rPr lang="zh-TW" altLang="en-US" sz="3200" dirty="0"/>
              <a:t>  </a:t>
            </a:r>
            <a:r>
              <a:rPr lang="en-US" altLang="zh-TW" sz="3200" dirty="0"/>
              <a:t>GitHub</a:t>
            </a:r>
            <a:r>
              <a:rPr lang="zh-TW" altLang="en-US" sz="3200" dirty="0"/>
              <a:t>桌上出版</a:t>
            </a:r>
            <a:endParaRPr lang="en-US" altLang="zh-TW" sz="3200" dirty="0"/>
          </a:p>
          <a:p>
            <a:pPr marL="514350" indent="-514350">
              <a:buAutoNum type="arabicPeriod" startAt="3"/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28157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5B3A2-46B9-4AB6-AA67-21FF26D0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如何在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上開一個儲存庫</a:t>
            </a:r>
            <a:r>
              <a:rPr lang="en-US" altLang="zh-TW" dirty="0">
                <a:solidFill>
                  <a:schemeClr val="bg1"/>
                </a:solidFill>
              </a:rPr>
              <a:t>?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64067-F3F1-4219-8304-80ADDD252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3" r="102" b="62527"/>
          <a:stretch/>
        </p:blipFill>
        <p:spPr>
          <a:xfrm>
            <a:off x="92278" y="2027915"/>
            <a:ext cx="6820251" cy="1740961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5B1E6951-48FF-48AB-A0E4-DA3D4587F5C8}"/>
              </a:ext>
            </a:extLst>
          </p:cNvPr>
          <p:cNvSpPr/>
          <p:nvPr/>
        </p:nvSpPr>
        <p:spPr>
          <a:xfrm>
            <a:off x="3502403" y="2801921"/>
            <a:ext cx="587229" cy="1929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DCFC4F-7A17-4DD2-B379-80A34A96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40" t="20671" r="29679" b="9847"/>
          <a:stretch/>
        </p:blipFill>
        <p:spPr>
          <a:xfrm>
            <a:off x="7311462" y="2027915"/>
            <a:ext cx="4605556" cy="40558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0783E5-A6F8-44E7-A74F-79C9AA6B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2" t="18471" r="17845" b="13517"/>
          <a:stretch/>
        </p:blipFill>
        <p:spPr>
          <a:xfrm>
            <a:off x="92278" y="3854528"/>
            <a:ext cx="4834856" cy="2847648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D95E17D-4F89-43BE-AA96-B36CA3BC7B54}"/>
              </a:ext>
            </a:extLst>
          </p:cNvPr>
          <p:cNvCxnSpPr>
            <a:cxnSpLocks/>
          </p:cNvCxnSpPr>
          <p:nvPr/>
        </p:nvCxnSpPr>
        <p:spPr>
          <a:xfrm flipV="1">
            <a:off x="964734" y="3122465"/>
            <a:ext cx="7357145" cy="8035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2B523B8-8B45-4612-B6AE-4BB6724D6F96}"/>
              </a:ext>
            </a:extLst>
          </p:cNvPr>
          <p:cNvCxnSpPr>
            <a:cxnSpLocks/>
          </p:cNvCxnSpPr>
          <p:nvPr/>
        </p:nvCxnSpPr>
        <p:spPr>
          <a:xfrm flipV="1">
            <a:off x="704675" y="3854528"/>
            <a:ext cx="6606787" cy="25043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CE45848-DF7D-4A16-B626-60DBE3BD9FCE}"/>
              </a:ext>
            </a:extLst>
          </p:cNvPr>
          <p:cNvCxnSpPr>
            <a:cxnSpLocks/>
          </p:cNvCxnSpPr>
          <p:nvPr/>
        </p:nvCxnSpPr>
        <p:spPr>
          <a:xfrm flipV="1">
            <a:off x="704675" y="5020598"/>
            <a:ext cx="6606787" cy="47076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1E4B6E3-4C04-4021-8E5E-1F922B791F3C}"/>
              </a:ext>
            </a:extLst>
          </p:cNvPr>
          <p:cNvSpPr/>
          <p:nvPr/>
        </p:nvSpPr>
        <p:spPr>
          <a:xfrm>
            <a:off x="7239699" y="5696125"/>
            <a:ext cx="1182848" cy="398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2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089D8-125E-42B1-BD22-0DC0D1DE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/>
                </a:solidFill>
              </a:rPr>
              <a:t>Git</a:t>
            </a:r>
            <a:r>
              <a:rPr lang="zh-TW" altLang="en-US" dirty="0">
                <a:solidFill>
                  <a:schemeClr val="bg2"/>
                </a:solidFill>
              </a:rPr>
              <a:t> 安裝教學 </a:t>
            </a:r>
            <a:r>
              <a:rPr lang="en-US" altLang="zh-TW" dirty="0">
                <a:solidFill>
                  <a:schemeClr val="bg2"/>
                </a:solidFill>
              </a:rPr>
              <a:t>: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FFF336-8176-401C-AFFC-F175EAD27729}"/>
              </a:ext>
            </a:extLst>
          </p:cNvPr>
          <p:cNvSpPr txBox="1"/>
          <p:nvPr/>
        </p:nvSpPr>
        <p:spPr>
          <a:xfrm>
            <a:off x="355953" y="2150416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前往官方網站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https://git-scm.com/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00641-2319-48A4-BB0E-430BEB27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2" y="2598156"/>
            <a:ext cx="6270338" cy="35270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5341B6-4E05-448E-8758-4040ECB29C00}"/>
              </a:ext>
            </a:extLst>
          </p:cNvPr>
          <p:cNvSpPr txBox="1"/>
          <p:nvPr/>
        </p:nvSpPr>
        <p:spPr>
          <a:xfrm>
            <a:off x="6886378" y="2150416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看你的系統版本下載</a:t>
            </a:r>
            <a:r>
              <a:rPr lang="en-US" altLang="zh-TW" dirty="0"/>
              <a:t>Git</a:t>
            </a:r>
            <a:r>
              <a:rPr lang="zh-TW" altLang="en-US" dirty="0"/>
              <a:t> 然後安裝他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E58500-DF28-4761-8B33-AEFF9827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04" y="2598155"/>
            <a:ext cx="4312504" cy="352706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8800F972-0B83-44DB-BEF9-F7D1445BA395}"/>
              </a:ext>
            </a:extLst>
          </p:cNvPr>
          <p:cNvSpPr/>
          <p:nvPr/>
        </p:nvSpPr>
        <p:spPr>
          <a:xfrm>
            <a:off x="3800213" y="4353886"/>
            <a:ext cx="1459684" cy="1375795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1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E39B6-0940-42F7-9F9D-1756F416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/>
                </a:solidFill>
              </a:rPr>
              <a:t>Git</a:t>
            </a:r>
            <a:r>
              <a:rPr lang="zh-TW" altLang="en-US" dirty="0">
                <a:solidFill>
                  <a:schemeClr val="bg2"/>
                </a:solidFill>
              </a:rPr>
              <a:t>基礎指令表 </a:t>
            </a:r>
            <a:r>
              <a:rPr lang="en-US" altLang="zh-TW" dirty="0">
                <a:solidFill>
                  <a:schemeClr val="bg2"/>
                </a:solidFill>
              </a:rPr>
              <a:t>: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755FC3-E06A-4341-91A4-B4C2FACB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81" y="2222287"/>
            <a:ext cx="5740266" cy="4114718"/>
          </a:xfrm>
        </p:spPr>
        <p:txBody>
          <a:bodyPr numCol="1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init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0070C0"/>
                </a:solidFill>
              </a:rPr>
              <a:t> Git</a:t>
            </a:r>
            <a:r>
              <a:rPr lang="en-US" altLang="zh-TW" sz="2800" dirty="0"/>
              <a:t> config “</a:t>
            </a:r>
            <a:r>
              <a:rPr lang="zh-TW" altLang="en-US" sz="2800" dirty="0"/>
              <a:t>參數名稱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“</a:t>
            </a:r>
            <a:r>
              <a:rPr lang="zh-TW" altLang="en-US" sz="2800" dirty="0"/>
              <a:t>值</a:t>
            </a:r>
            <a:r>
              <a:rPr lang="en-US" altLang="zh-TW" sz="2800" dirty="0"/>
              <a:t>”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add .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commit –m “</a:t>
            </a:r>
            <a:r>
              <a:rPr lang="zh-TW" altLang="en-US" sz="2800" dirty="0"/>
              <a:t>訊息內容</a:t>
            </a:r>
            <a:r>
              <a:rPr lang="en-US" altLang="zh-TW" sz="2800" dirty="0"/>
              <a:t>”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push “</a:t>
            </a:r>
            <a:r>
              <a:rPr lang="zh-TW" altLang="en-US" sz="2800" dirty="0"/>
              <a:t>儲存庫名稱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“</a:t>
            </a:r>
            <a:r>
              <a:rPr lang="zh-TW" altLang="en-US" sz="2800" dirty="0"/>
              <a:t>分支名稱</a:t>
            </a:r>
            <a:r>
              <a:rPr lang="en-US" altLang="zh-TW" sz="2800" dirty="0"/>
              <a:t>”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C1F2DEE-0FDC-4E6F-BD98-9A95AFB88CFF}"/>
              </a:ext>
            </a:extLst>
          </p:cNvPr>
          <p:cNvSpPr txBox="1">
            <a:spLocks/>
          </p:cNvSpPr>
          <p:nvPr/>
        </p:nvSpPr>
        <p:spPr>
          <a:xfrm>
            <a:off x="5893448" y="1732439"/>
            <a:ext cx="5740266" cy="369523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clone “</a:t>
            </a:r>
            <a:r>
              <a:rPr lang="zh-TW" altLang="en-US" sz="2800" dirty="0"/>
              <a:t>你的儲存庫位置</a:t>
            </a:r>
            <a:r>
              <a:rPr lang="en-US" altLang="zh-TW" sz="28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log</a:t>
            </a:r>
          </a:p>
          <a:p>
            <a:pPr>
              <a:lnSpc>
                <a:spcPct val="150000"/>
              </a:lnSpc>
            </a:pP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0070C0"/>
                </a:solidFill>
              </a:rPr>
              <a:t>Git</a:t>
            </a:r>
            <a:r>
              <a:rPr lang="en-US" altLang="zh-TW" sz="2800" dirty="0"/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20709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B6C46-D110-4BA7-B91D-1DFBA50E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</a:t>
            </a:r>
            <a:r>
              <a:rPr lang="en-US" altLang="zh-TW" dirty="0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上面的儲存庫拉下來吧</a:t>
            </a:r>
            <a:r>
              <a:rPr lang="en-US" altLang="zh-TW" dirty="0">
                <a:solidFill>
                  <a:schemeClr val="bg1"/>
                </a:solidFill>
              </a:rPr>
              <a:t>!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566802-A94B-4A3E-BDDE-8ADDCCF924FF}"/>
              </a:ext>
            </a:extLst>
          </p:cNvPr>
          <p:cNvSpPr txBox="1"/>
          <p:nvPr/>
        </p:nvSpPr>
        <p:spPr>
          <a:xfrm>
            <a:off x="0" y="2245514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首先</a:t>
            </a:r>
            <a:r>
              <a:rPr lang="en-US" altLang="zh-TW" dirty="0"/>
              <a:t>:</a:t>
            </a:r>
            <a:r>
              <a:rPr lang="zh-TW" altLang="en-US" dirty="0"/>
              <a:t> 要先設定你本地的</a:t>
            </a:r>
            <a:r>
              <a:rPr lang="en-US" altLang="zh-TW" dirty="0"/>
              <a:t>Git</a:t>
            </a:r>
            <a:r>
              <a:rPr lang="zh-TW" altLang="en-US" dirty="0"/>
              <a:t>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968BAA-7674-44E8-898B-4DC3178D6110}"/>
              </a:ext>
            </a:extLst>
          </p:cNvPr>
          <p:cNvSpPr txBox="1"/>
          <p:nvPr/>
        </p:nvSpPr>
        <p:spPr>
          <a:xfrm>
            <a:off x="145331" y="2669704"/>
            <a:ext cx="5739654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git config --global user.name “</a:t>
            </a:r>
            <a:r>
              <a:rPr lang="zh-TW" altLang="en-US" dirty="0">
                <a:solidFill>
                  <a:schemeClr val="tx1"/>
                </a:solidFill>
              </a:rPr>
              <a:t>毫無反應就是個名子</a:t>
            </a:r>
            <a:r>
              <a:rPr lang="en-US" altLang="zh-TW" dirty="0">
                <a:solidFill>
                  <a:schemeClr val="tx1"/>
                </a:solidFill>
              </a:rPr>
              <a:t>"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git config --global </a:t>
            </a:r>
            <a:r>
              <a:rPr lang="en-US" altLang="zh-TW" dirty="0" err="1">
                <a:solidFill>
                  <a:schemeClr val="tx1"/>
                </a:solidFill>
              </a:rPr>
              <a:t>user.email</a:t>
            </a:r>
            <a:r>
              <a:rPr lang="en-US" altLang="zh-TW" dirty="0">
                <a:solidFill>
                  <a:schemeClr val="tx1"/>
                </a:solidFill>
              </a:rPr>
              <a:t>  “</a:t>
            </a:r>
            <a:r>
              <a:rPr lang="zh-TW" altLang="en-US" dirty="0">
                <a:solidFill>
                  <a:schemeClr val="tx1"/>
                </a:solidFill>
              </a:rPr>
              <a:t>你的</a:t>
            </a:r>
            <a:r>
              <a:rPr lang="en-US" altLang="zh-TW" dirty="0" err="1">
                <a:solidFill>
                  <a:schemeClr val="tx1"/>
                </a:solidFill>
              </a:rPr>
              <a:t>malil</a:t>
            </a:r>
            <a:r>
              <a:rPr lang="en-US" altLang="zh-TW" dirty="0">
                <a:solidFill>
                  <a:schemeClr val="tx1"/>
                </a:solidFill>
              </a:rPr>
              <a:t>"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B39E46-3AF8-470E-963A-39C70CF2DBA3}"/>
              </a:ext>
            </a:extLst>
          </p:cNvPr>
          <p:cNvSpPr txBox="1"/>
          <p:nvPr/>
        </p:nvSpPr>
        <p:spPr>
          <a:xfrm>
            <a:off x="98439" y="3424092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接著我們輸入</a:t>
            </a:r>
            <a:r>
              <a:rPr lang="en-US" altLang="zh-TW" dirty="0"/>
              <a:t>git config –list</a:t>
            </a:r>
            <a:r>
              <a:rPr lang="zh-TW" altLang="en-US" dirty="0"/>
              <a:t> 看看有沒有輸入進去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35CADC5-F3FB-4503-A148-8C1091203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23" r="64308" b="47916"/>
          <a:stretch/>
        </p:blipFill>
        <p:spPr>
          <a:xfrm>
            <a:off x="145331" y="3875731"/>
            <a:ext cx="5575567" cy="5505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291531-9E19-4FB7-8649-EC3533445D9D}"/>
              </a:ext>
            </a:extLst>
          </p:cNvPr>
          <p:cNvSpPr txBox="1"/>
          <p:nvPr/>
        </p:nvSpPr>
        <p:spPr>
          <a:xfrm>
            <a:off x="0" y="563686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最後我們輸入 </a:t>
            </a:r>
            <a:r>
              <a:rPr lang="en-US" altLang="zh-TW" dirty="0"/>
              <a:t>git clone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你的儲存庫位置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EC444A-965F-488E-B0B2-BE971B558798}"/>
              </a:ext>
            </a:extLst>
          </p:cNvPr>
          <p:cNvSpPr txBox="1"/>
          <p:nvPr/>
        </p:nvSpPr>
        <p:spPr>
          <a:xfrm>
            <a:off x="145331" y="6095270"/>
            <a:ext cx="5739654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git clone https://github.com/sklonely/github-t.git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32C2193-D4D2-4721-9BCC-CA2654E64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9" t="20405" r="16881" b="25333"/>
          <a:stretch/>
        </p:blipFill>
        <p:spPr>
          <a:xfrm>
            <a:off x="6002559" y="2245514"/>
            <a:ext cx="6189441" cy="280898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EBB0B05-761D-423D-AFB5-E972EF9D83BD}"/>
              </a:ext>
            </a:extLst>
          </p:cNvPr>
          <p:cNvSpPr/>
          <p:nvPr/>
        </p:nvSpPr>
        <p:spPr>
          <a:xfrm>
            <a:off x="9577633" y="3608758"/>
            <a:ext cx="2614367" cy="14966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E4B0599-CB40-49FC-83ED-5D62F8122042}"/>
              </a:ext>
            </a:extLst>
          </p:cNvPr>
          <p:cNvSpPr txBox="1"/>
          <p:nvPr/>
        </p:nvSpPr>
        <p:spPr>
          <a:xfrm>
            <a:off x="0" y="461571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在我們下載儲存庫前我們先選好一個位置並進去當前位置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C0C714A-FCA9-4A08-8778-65CED6B8F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4" t="55314" r="67163" b="40338"/>
          <a:stretch/>
        </p:blipFill>
        <p:spPr>
          <a:xfrm>
            <a:off x="145331" y="5047168"/>
            <a:ext cx="4886974" cy="59394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7DF3126-5889-41DB-8FAE-004909BED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" r="32887" b="71947"/>
          <a:stretch/>
        </p:blipFill>
        <p:spPr>
          <a:xfrm>
            <a:off x="6030316" y="5243285"/>
            <a:ext cx="5767545" cy="12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1" grpId="0"/>
      <p:bldP spid="14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9CCE4-FB43-4CEF-B6A5-FE972A1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Git </a:t>
            </a:r>
            <a:r>
              <a:rPr lang="zh-TW" altLang="en-US" dirty="0">
                <a:solidFill>
                  <a:schemeClr val="bg1"/>
                </a:solidFill>
              </a:rPr>
              <a:t>觀念解說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4A29E7-D8E0-4ACC-B0D0-078F5FC59334}"/>
              </a:ext>
            </a:extLst>
          </p:cNvPr>
          <p:cNvSpPr/>
          <p:nvPr/>
        </p:nvSpPr>
        <p:spPr>
          <a:xfrm>
            <a:off x="338356" y="2276586"/>
            <a:ext cx="40994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TW" altLang="en-US" dirty="0">
                <a:latin typeface="Segoe UI" panose="020B0502040204020203" pitchFamily="34" charset="0"/>
              </a:rPr>
              <a:t> 修改完但還沒提交的檔案為</a:t>
            </a:r>
            <a:r>
              <a:rPr lang="en-US" altLang="zh-TW" dirty="0">
                <a:latin typeface="Segoe UI" panose="020B0502040204020203" pitchFamily="34" charset="0"/>
              </a:rPr>
              <a:t>Modified (</a:t>
            </a:r>
            <a:r>
              <a:rPr lang="zh-TW" altLang="en-US" dirty="0">
                <a:latin typeface="Segoe UI" panose="020B0502040204020203" pitchFamily="34" charset="0"/>
              </a:rPr>
              <a:t>玩到一半但還沒存檔的遊戲</a:t>
            </a:r>
            <a:r>
              <a:rPr lang="en-US" altLang="zh-TW" dirty="0">
                <a:latin typeface="Segoe UI" panose="020B0502040204020203" pitchFamily="34" charset="0"/>
              </a:rPr>
              <a:t>)</a:t>
            </a:r>
          </a:p>
          <a:p>
            <a:pPr>
              <a:buFont typeface="+mj-lt"/>
              <a:buAutoNum type="arabicPeriod"/>
            </a:pPr>
            <a:endParaRPr lang="en-US" altLang="zh-TW" dirty="0">
              <a:latin typeface="Segoe UI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Segoe UI" panose="020B0502040204020203" pitchFamily="34" charset="0"/>
              </a:rPr>
              <a:t> 藉由</a:t>
            </a:r>
            <a:r>
              <a:rPr lang="en-US" altLang="zh-TW" dirty="0">
                <a:latin typeface="Segoe UI" panose="020B0502040204020203" pitchFamily="34" charset="0"/>
              </a:rPr>
              <a:t>git add</a:t>
            </a:r>
            <a:r>
              <a:rPr lang="zh-TW" altLang="en-US" dirty="0">
                <a:latin typeface="Segoe UI" panose="020B0502040204020203" pitchFamily="34" charset="0"/>
              </a:rPr>
              <a:t>指令進入</a:t>
            </a:r>
            <a:r>
              <a:rPr lang="en-US" altLang="zh-TW" dirty="0">
                <a:latin typeface="Segoe UI" panose="020B0502040204020203" pitchFamily="34" charset="0"/>
              </a:rPr>
              <a:t>Staging Area</a:t>
            </a:r>
            <a:r>
              <a:rPr lang="zh-TW" altLang="en-US" dirty="0">
                <a:latin typeface="Segoe UI" panose="020B0502040204020203" pitchFamily="34" charset="0"/>
              </a:rPr>
              <a:t>暫存起來 </a:t>
            </a:r>
            <a:r>
              <a:rPr lang="en-US" altLang="zh-TW" dirty="0">
                <a:latin typeface="Segoe UI" panose="020B0502040204020203" pitchFamily="34" charset="0"/>
              </a:rPr>
              <a:t>(</a:t>
            </a:r>
            <a:r>
              <a:rPr lang="zh-TW" altLang="en-US" dirty="0">
                <a:latin typeface="Segoe UI" panose="020B0502040204020203" pitchFamily="34" charset="0"/>
              </a:rPr>
              <a:t>暫存區</a:t>
            </a:r>
            <a:r>
              <a:rPr lang="en-US" altLang="zh-TW" dirty="0">
                <a:latin typeface="Segoe UI" panose="020B0502040204020203" pitchFamily="34" charset="0"/>
              </a:rPr>
              <a:t>,</a:t>
            </a:r>
            <a:r>
              <a:rPr lang="zh-TW" altLang="en-US" dirty="0">
                <a:latin typeface="Segoe UI" panose="020B0502040204020203" pitchFamily="34" charset="0"/>
              </a:rPr>
              <a:t>但還沒真的確定要存</a:t>
            </a:r>
            <a:r>
              <a:rPr lang="en-US" altLang="zh-TW" dirty="0">
                <a:latin typeface="Segoe UI" panose="020B0502040204020203" pitchFamily="34" charset="0"/>
              </a:rPr>
              <a:t>)</a:t>
            </a:r>
          </a:p>
          <a:p>
            <a:pPr>
              <a:buFont typeface="+mj-lt"/>
              <a:buAutoNum type="arabicPeriod"/>
            </a:pPr>
            <a:endParaRPr lang="en-US" altLang="zh-TW" dirty="0">
              <a:latin typeface="Segoe UI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Segoe UI" panose="020B0502040204020203" pitchFamily="34" charset="0"/>
              </a:rPr>
              <a:t> 最後藉由</a:t>
            </a:r>
            <a:r>
              <a:rPr lang="en-US" altLang="zh-TW" dirty="0">
                <a:latin typeface="Segoe UI" panose="020B0502040204020203" pitchFamily="34" charset="0"/>
              </a:rPr>
              <a:t>git commit</a:t>
            </a:r>
            <a:r>
              <a:rPr lang="zh-TW" altLang="en-US" dirty="0">
                <a:latin typeface="Segoe UI" panose="020B0502040204020203" pitchFamily="34" charset="0"/>
              </a:rPr>
              <a:t>指令確定將這個檔案版本存入</a:t>
            </a:r>
            <a:r>
              <a:rPr lang="en-US" altLang="zh-TW" dirty="0">
                <a:latin typeface="Segoe UI" panose="020B0502040204020203" pitchFamily="34" charset="0"/>
              </a:rPr>
              <a:t>Repository (</a:t>
            </a:r>
            <a:r>
              <a:rPr lang="zh-TW" altLang="en-US" dirty="0">
                <a:latin typeface="Segoe UI" panose="020B0502040204020203" pitchFamily="34" charset="0"/>
              </a:rPr>
              <a:t>版本庫</a:t>
            </a:r>
            <a:r>
              <a:rPr lang="en-US" altLang="zh-TW" dirty="0">
                <a:latin typeface="Segoe UI" panose="020B0502040204020203" pitchFamily="34" charset="0"/>
              </a:rPr>
              <a:t>,</a:t>
            </a:r>
            <a:r>
              <a:rPr lang="zh-TW" altLang="en-US" dirty="0">
                <a:latin typeface="Segoe UI" panose="020B0502040204020203" pitchFamily="34" charset="0"/>
              </a:rPr>
              <a:t>成功存成一個遊戲版本了</a:t>
            </a:r>
            <a:r>
              <a:rPr lang="en-US" altLang="zh-TW" dirty="0">
                <a:latin typeface="Segoe UI" panose="020B0502040204020203" pitchFamily="34" charset="0"/>
              </a:rPr>
              <a:t>)</a:t>
            </a:r>
            <a:r>
              <a:rPr lang="zh-TW" altLang="en-US" dirty="0">
                <a:latin typeface="Segoe UI" panose="020B0502040204020203" pitchFamily="34" charset="0"/>
              </a:rPr>
              <a:t>。</a:t>
            </a:r>
            <a:endParaRPr lang="zh-TW" alt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https://hellolynn-2dd1.kxcdn.com/wp-content/uploads/2017/01/git4.jpg">
            <a:extLst>
              <a:ext uri="{FF2B5EF4-FFF2-40B4-BE49-F238E27FC236}">
                <a16:creationId xmlns:a16="http://schemas.microsoft.com/office/drawing/2014/main" id="{66F0C5C9-0E53-4F59-A070-31740673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12" y="2276586"/>
            <a:ext cx="7407479" cy="310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30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6955D-0E5E-4590-8D33-10AD1FC7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版本控制基本操作教學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本地 </a:t>
            </a:r>
            <a:r>
              <a:rPr lang="en-US" altLang="zh-TW" dirty="0">
                <a:solidFill>
                  <a:schemeClr val="bg1"/>
                </a:solidFill>
              </a:rPr>
              <a:t>… 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4B4836-2A0A-4D6F-901D-363C3DA56E3D}"/>
              </a:ext>
            </a:extLst>
          </p:cNvPr>
          <p:cNvSpPr txBox="1"/>
          <p:nvPr/>
        </p:nvSpPr>
        <p:spPr>
          <a:xfrm>
            <a:off x="94268" y="216816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我們可以輸入 </a:t>
            </a:r>
            <a:r>
              <a:rPr lang="en-US" altLang="zh-TW" dirty="0"/>
              <a:t>git status</a:t>
            </a:r>
            <a:r>
              <a:rPr lang="zh-TW" altLang="en-US" dirty="0"/>
              <a:t> 來觀看我們現在的狀態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ECC369-F488-423B-848A-B1002DB5F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0790" r="35218" b="18901"/>
          <a:stretch/>
        </p:blipFill>
        <p:spPr>
          <a:xfrm>
            <a:off x="408994" y="2537497"/>
            <a:ext cx="5218808" cy="7070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A42758-46DE-45D6-B729-98BA43055E77}"/>
              </a:ext>
            </a:extLst>
          </p:cNvPr>
          <p:cNvSpPr txBox="1"/>
          <p:nvPr/>
        </p:nvSpPr>
        <p:spPr>
          <a:xfrm>
            <a:off x="94268" y="37303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嘗試新增檔案來更新版本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CC3793-06E5-4E81-A457-25ECBA604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3" t="9072" r="35605" b="57663"/>
          <a:stretch/>
        </p:blipFill>
        <p:spPr>
          <a:xfrm>
            <a:off x="408994" y="4198301"/>
            <a:ext cx="5218808" cy="178617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C92ACB-64E4-4FA2-B595-F1F28D50A602}"/>
              </a:ext>
            </a:extLst>
          </p:cNvPr>
          <p:cNvSpPr txBox="1"/>
          <p:nvPr/>
        </p:nvSpPr>
        <p:spPr>
          <a:xfrm>
            <a:off x="6095999" y="2168165"/>
            <a:ext cx="475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我們再輸入 </a:t>
            </a:r>
            <a:r>
              <a:rPr lang="en-US" altLang="zh-TW" dirty="0"/>
              <a:t>git status</a:t>
            </a:r>
            <a:r>
              <a:rPr lang="zh-TW" altLang="en-US" dirty="0"/>
              <a:t> 來觀看我們現在的狀態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3F2732D-6ED1-419A-B297-B973586CC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740" r="24100"/>
          <a:stretch/>
        </p:blipFill>
        <p:spPr>
          <a:xfrm>
            <a:off x="6153746" y="2575642"/>
            <a:ext cx="5624160" cy="134110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29C2538-78EF-4186-904A-6A24D48A9C15}"/>
              </a:ext>
            </a:extLst>
          </p:cNvPr>
          <p:cNvSpPr txBox="1"/>
          <p:nvPr/>
        </p:nvSpPr>
        <p:spPr>
          <a:xfrm>
            <a:off x="6095999" y="3915057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我們使用 下面兩個指令來新增我們的變更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A43256-B5ED-42CC-B26A-CEC8B96B3884}"/>
              </a:ext>
            </a:extLst>
          </p:cNvPr>
          <p:cNvSpPr txBox="1"/>
          <p:nvPr/>
        </p:nvSpPr>
        <p:spPr>
          <a:xfrm>
            <a:off x="6095999" y="4320848"/>
            <a:ext cx="5739654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git add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git commit –m “</a:t>
            </a:r>
            <a:r>
              <a:rPr lang="zh-TW" altLang="en-US" dirty="0">
                <a:solidFill>
                  <a:schemeClr val="tx1"/>
                </a:solidFill>
              </a:rPr>
              <a:t>版本內容</a:t>
            </a:r>
            <a:r>
              <a:rPr lang="en-US" altLang="zh-TW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C9AFB8-7BA3-4155-80A2-24BC59E45BCA}"/>
              </a:ext>
            </a:extLst>
          </p:cNvPr>
          <p:cNvSpPr txBox="1"/>
          <p:nvPr/>
        </p:nvSpPr>
        <p:spPr>
          <a:xfrm>
            <a:off x="6153746" y="553024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恭喜你完成在本地的第一次版本更新了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853CF5-1A03-40C8-B16E-167A7049B8F4}"/>
              </a:ext>
            </a:extLst>
          </p:cNvPr>
          <p:cNvSpPr txBox="1"/>
          <p:nvPr/>
        </p:nvSpPr>
        <p:spPr>
          <a:xfrm>
            <a:off x="6268825" y="5118755"/>
            <a:ext cx="441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add</a:t>
            </a:r>
            <a:r>
              <a:rPr lang="zh-TW" altLang="en-US" dirty="0"/>
              <a:t> 跟 </a:t>
            </a:r>
            <a:r>
              <a:rPr lang="en-US" altLang="zh-TW" dirty="0"/>
              <a:t>commit</a:t>
            </a:r>
            <a:r>
              <a:rPr lang="zh-TW" altLang="en-US" dirty="0"/>
              <a:t>的時候都可以查詢狀態</a:t>
            </a:r>
          </a:p>
        </p:txBody>
      </p:sp>
    </p:spTree>
    <p:extLst>
      <p:ext uri="{BB962C8B-B14F-4D97-AF65-F5344CB8AC3E}">
        <p14:creationId xmlns:p14="http://schemas.microsoft.com/office/powerpoint/2010/main" val="47133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 animBg="1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6A9245-43C9-4439-BD27-B77B257A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7" b="858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9D1A3D83-39F0-4366-BB12-3C5732003D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5AEFCC-A00F-428A-8E86-8ADEF3B8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add commit</a:t>
            </a:r>
            <a:r>
              <a:rPr lang="zh-TW" altLang="en-US" dirty="0">
                <a:solidFill>
                  <a:schemeClr val="bg1"/>
                </a:solidFill>
              </a:rPr>
              <a:t>狀態圖補充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28D189-F4B5-4D5C-9B92-0571C66FB48A}"/>
              </a:ext>
            </a:extLst>
          </p:cNvPr>
          <p:cNvSpPr/>
          <p:nvPr/>
        </p:nvSpPr>
        <p:spPr>
          <a:xfrm>
            <a:off x="0" y="3108960"/>
            <a:ext cx="5288437" cy="18288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A5A6A9-27A5-411F-B106-BEDD39464836}"/>
              </a:ext>
            </a:extLst>
          </p:cNvPr>
          <p:cNvSpPr/>
          <p:nvPr/>
        </p:nvSpPr>
        <p:spPr>
          <a:xfrm>
            <a:off x="0" y="5750351"/>
            <a:ext cx="5288437" cy="9238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45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476</TotalTime>
  <Words>603</Words>
  <Application>Microsoft Office PowerPoint</Application>
  <PresentationFormat>寬螢幕</PresentationFormat>
  <Paragraphs>94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Merriweather</vt:lpstr>
      <vt:lpstr>新細明體</vt:lpstr>
      <vt:lpstr>Arial</vt:lpstr>
      <vt:lpstr>Century Gothic</vt:lpstr>
      <vt:lpstr>Segoe UI</vt:lpstr>
      <vt:lpstr>Wingdings 2</vt:lpstr>
      <vt:lpstr>至理名言</vt:lpstr>
      <vt:lpstr>GitHub基礎操作教學</vt:lpstr>
      <vt:lpstr>操作環境簡介</vt:lpstr>
      <vt:lpstr>如何在GitHub上開一個儲存庫?</vt:lpstr>
      <vt:lpstr>Git 安裝教學 :</vt:lpstr>
      <vt:lpstr>Git基礎指令表 :</vt:lpstr>
      <vt:lpstr>把GitHub上面的儲存庫拉下來吧!</vt:lpstr>
      <vt:lpstr>Git 觀念解說</vt:lpstr>
      <vt:lpstr>版本控制基本操作教學(本地 … )</vt:lpstr>
      <vt:lpstr>add commit狀態圖補充</vt:lpstr>
      <vt:lpstr>將本地的版本更新到GitHub上面</vt:lpstr>
      <vt:lpstr>好麻煩阿! ! ! ! 有沒有更快的方法</vt:lpstr>
      <vt:lpstr>GitHub 桌面板</vt:lpstr>
      <vt:lpstr>GitHub 外掛程式 - VScode</vt:lpstr>
      <vt:lpstr>還原版本 :</vt:lpstr>
      <vt:lpstr>分支創建 :</vt:lpstr>
      <vt:lpstr>分支的隱憂 :</vt:lpstr>
      <vt:lpstr>問題 與 討論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GitHub基礎操作教學</dc:title>
  <dc:creator>asd195375@gmail.com</dc:creator>
  <cp:lastModifiedBy>詹哲瑜</cp:lastModifiedBy>
  <cp:revision>40</cp:revision>
  <dcterms:created xsi:type="dcterms:W3CDTF">2018-06-04T12:55:10Z</dcterms:created>
  <dcterms:modified xsi:type="dcterms:W3CDTF">2018-06-08T08:19:16Z</dcterms:modified>
</cp:coreProperties>
</file>